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4"/>
  </p:sldMasterIdLst>
  <p:notesMasterIdLst>
    <p:notesMasterId r:id="rId15"/>
  </p:notesMasterIdLst>
  <p:sldIdLst>
    <p:sldId id="260" r:id="rId5"/>
    <p:sldId id="27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embeddedFontLst>
    <p:embeddedFont>
      <p:font typeface="Jost" panose="020B0604020202020204" charset="0"/>
      <p:regular r:id="rId16"/>
      <p:bold r:id="rId17"/>
      <p:italic r:id="rId18"/>
      <p:boldItalic r:id="rId19"/>
    </p:embeddedFont>
    <p:embeddedFont>
      <p:font typeface="Libre Franklin Light" pitchFamily="2" charset="0"/>
      <p:regular r:id="rId20"/>
      <p: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41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5546" autoAdjust="0"/>
  </p:normalViewPr>
  <p:slideViewPr>
    <p:cSldViewPr snapToGrid="0">
      <p:cViewPr varScale="1">
        <p:scale>
          <a:sx n="90" d="100"/>
          <a:sy n="90" d="100"/>
        </p:scale>
        <p:origin x="80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3.fntdata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font" Target="fonts/font6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2.fntdata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e Butler" userId="fec081c2-173b-405f-b652-4e317e320d92" providerId="ADAL" clId="{9A24E79F-213A-415E-A221-5860CBD4CC52}"/>
    <pc:docChg chg="undo custSel addSld delSld modSld">
      <pc:chgData name="Nicole Butler" userId="fec081c2-173b-405f-b652-4e317e320d92" providerId="ADAL" clId="{9A24E79F-213A-415E-A221-5860CBD4CC52}" dt="2024-03-06T23:35:32.444" v="545" actId="12788"/>
      <pc:docMkLst>
        <pc:docMk/>
      </pc:docMkLst>
      <pc:sldChg chg="new del">
        <pc:chgData name="Nicole Butler" userId="fec081c2-173b-405f-b652-4e317e320d92" providerId="ADAL" clId="{9A24E79F-213A-415E-A221-5860CBD4CC52}" dt="2024-03-06T23:25:04.274" v="2" actId="47"/>
        <pc:sldMkLst>
          <pc:docMk/>
          <pc:sldMk cId="4076836016" sldId="269"/>
        </pc:sldMkLst>
      </pc:sldChg>
      <pc:sldChg chg="addSp modSp new mod modNotesTx">
        <pc:chgData name="Nicole Butler" userId="fec081c2-173b-405f-b652-4e317e320d92" providerId="ADAL" clId="{9A24E79F-213A-415E-A221-5860CBD4CC52}" dt="2024-03-06T23:35:32.444" v="545" actId="12788"/>
        <pc:sldMkLst>
          <pc:docMk/>
          <pc:sldMk cId="2420179653" sldId="270"/>
        </pc:sldMkLst>
      </pc:sldChg>
    </pc:docChg>
  </pc:docChgLst>
  <pc:docChgLst>
    <pc:chgData name="Nicole Butler" userId="fec081c2-173b-405f-b652-4e317e320d92" providerId="ADAL" clId="{0CC28BCF-3762-4E8E-A6C3-BE3A815B9253}"/>
    <pc:docChg chg="modSld">
      <pc:chgData name="Nicole Butler" userId="fec081c2-173b-405f-b652-4e317e320d92" providerId="ADAL" clId="{0CC28BCF-3762-4E8E-A6C3-BE3A815B9253}" dt="2025-01-14T00:48:05.818" v="95" actId="20577"/>
      <pc:docMkLst>
        <pc:docMk/>
      </pc:docMkLst>
      <pc:sldChg chg="modSp mod">
        <pc:chgData name="Nicole Butler" userId="fec081c2-173b-405f-b652-4e317e320d92" providerId="ADAL" clId="{0CC28BCF-3762-4E8E-A6C3-BE3A815B9253}" dt="2025-01-14T00:45:10.516" v="70" actId="20577"/>
        <pc:sldMkLst>
          <pc:docMk/>
          <pc:sldMk cId="195801345" sldId="260"/>
        </pc:sldMkLst>
        <pc:spChg chg="mod">
          <ac:chgData name="Nicole Butler" userId="fec081c2-173b-405f-b652-4e317e320d92" providerId="ADAL" clId="{0CC28BCF-3762-4E8E-A6C3-BE3A815B9253}" dt="2025-01-14T00:45:10.516" v="70" actId="20577"/>
          <ac:spMkLst>
            <pc:docMk/>
            <pc:sldMk cId="195801345" sldId="260"/>
            <ac:spMk id="3" creationId="{8CB9EA05-1C50-DF45-5E75-49A33B21A4F7}"/>
          </ac:spMkLst>
        </pc:spChg>
      </pc:sldChg>
      <pc:sldChg chg="modNotesTx">
        <pc:chgData name="Nicole Butler" userId="fec081c2-173b-405f-b652-4e317e320d92" providerId="ADAL" clId="{0CC28BCF-3762-4E8E-A6C3-BE3A815B9253}" dt="2025-01-14T00:46:45.398" v="75" actId="20577"/>
        <pc:sldMkLst>
          <pc:docMk/>
          <pc:sldMk cId="3328151396" sldId="264"/>
        </pc:sldMkLst>
      </pc:sldChg>
      <pc:sldChg chg="modSp mod modNotesTx">
        <pc:chgData name="Nicole Butler" userId="fec081c2-173b-405f-b652-4e317e320d92" providerId="ADAL" clId="{0CC28BCF-3762-4E8E-A6C3-BE3A815B9253}" dt="2025-01-14T00:48:05.818" v="95" actId="20577"/>
        <pc:sldMkLst>
          <pc:docMk/>
          <pc:sldMk cId="3075679207" sldId="268"/>
        </pc:sldMkLst>
        <pc:spChg chg="mod">
          <ac:chgData name="Nicole Butler" userId="fec081c2-173b-405f-b652-4e317e320d92" providerId="ADAL" clId="{0CC28BCF-3762-4E8E-A6C3-BE3A815B9253}" dt="2025-01-14T00:47:33.989" v="85" actId="20577"/>
          <ac:spMkLst>
            <pc:docMk/>
            <pc:sldMk cId="3075679207" sldId="268"/>
            <ac:spMk id="2" creationId="{3D9A59F4-D05D-B010-D576-138B0E92F1BD}"/>
          </ac:spMkLst>
        </pc:spChg>
        <pc:spChg chg="mod">
          <ac:chgData name="Nicole Butler" userId="fec081c2-173b-405f-b652-4e317e320d92" providerId="ADAL" clId="{0CC28BCF-3762-4E8E-A6C3-BE3A815B9253}" dt="2025-01-14T00:35:23.457" v="46" actId="207"/>
          <ac:spMkLst>
            <pc:docMk/>
            <pc:sldMk cId="3075679207" sldId="268"/>
            <ac:spMk id="3" creationId="{51D5B048-6BB8-1221-227F-71F74036C52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B0F8F-A914-472F-9763-321FCF6E375B}" type="datetimeFigureOut">
              <a:rPr lang="en-AU" smtClean="0"/>
              <a:t>14/01/2025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7A48E-A068-42C3-8F76-576C0AFE4C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4169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1800" dirty="0">
              <a:latin typeface="Libre Franklin Light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7A48E-A068-42C3-8F76-576C0AFE4C62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61641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Thanks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Thank everyone (students and the teacher) for listening!</a:t>
            </a:r>
            <a:endParaRPr lang="en-AU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Remind students to finish the survey if they haven’t already.</a:t>
            </a:r>
            <a:endParaRPr lang="en-AU" b="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7A48E-A068-42C3-8F76-576C0AFE4C62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8423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This is optional – if you feel comfortable beginning with this please do so, but if you prefer not to then you can remove this slide. You are also welcome to re-word the Acknowledgement</a:t>
            </a:r>
          </a:p>
          <a:p>
            <a:r>
              <a:rPr lang="en-AU" dirty="0"/>
              <a:t>You may like to look up the name of the Traditional Custodians of the land where your school is located: https://achris.vic.gov.au/weave/wca.html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7A48E-A068-42C3-8F76-576C0AFE4C62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6544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1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In2science Student Pre-Placement Survey</a:t>
            </a:r>
            <a:endParaRPr lang="en-AU" sz="1800" b="1" dirty="0">
              <a:effectLst/>
              <a:latin typeface="Libre Franklin Light" pitchFamily="2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- Ask the students to complete their online pre-placement surveys (confirm the timing with your teacher).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- Physical copies are available from your In2science Coordinator. Be sure to ask if you need physical copies </a:t>
            </a:r>
            <a:r>
              <a:rPr lang="en-AU" sz="1800" b="0" i="1" u="sng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before</a:t>
            </a: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 your first class!</a:t>
            </a:r>
            <a:endParaRPr lang="en-AU" sz="1800" b="0" dirty="0">
              <a:effectLst/>
              <a:latin typeface="Libre Franklin Light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7A48E-A068-42C3-8F76-576C0AFE4C62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9251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1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Getting their attention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- Try starting with an engaging image; something related to your STEM story or course/discipline but isn’t easy to work out straight away!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- For example: a zoomed-in view of a cell (biology) or compound (chemistry), or a place of work (lab, office, workshop, etc.)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- Feel free to use a picture from your actual course/workplace! Just be sure you have photo permissions of anyone else in the photo.</a:t>
            </a:r>
            <a:endParaRPr lang="en-AU" sz="1800" b="0" dirty="0">
              <a:effectLst/>
              <a:latin typeface="Libre Franklin Light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7A48E-A068-42C3-8F76-576C0AFE4C62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3681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1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My STEM Story: University</a:t>
            </a:r>
            <a:endParaRPr lang="en-AU" sz="1800" b="1" dirty="0">
              <a:effectLst/>
              <a:latin typeface="Libre Franklin Light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- Share a bit about your experience at university. What are your classes like? How different is it from high school?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- Choose an image of your university campus (with you included if possible!)</a:t>
            </a:r>
            <a:endParaRPr lang="en-AU" sz="1800" b="0" dirty="0">
              <a:effectLst/>
              <a:latin typeface="Libre Franklin Light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7A48E-A068-42C3-8F76-576C0AFE4C62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6330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1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My STEM Story: Getting Started</a:t>
            </a:r>
            <a:endParaRPr lang="en-AU" sz="1800" b="1" dirty="0">
              <a:effectLst/>
              <a:latin typeface="Libre Franklin Light" pitchFamily="2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- Share a bit about your early experiences with STEM in high school. What was it like for you?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- Choose an image that speaks to your high school STEM experience.</a:t>
            </a:r>
            <a:endParaRPr lang="en-AU" sz="1800" dirty="0">
              <a:latin typeface="Libre Franklin Light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7A48E-A068-42C3-8F76-576C0AFE4C62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839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1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My STEM Story: Looking Ahead</a:t>
            </a:r>
            <a:endParaRPr lang="en-AU" sz="1800" b="1" dirty="0">
              <a:effectLst/>
              <a:latin typeface="Libre Franklin Light" pitchFamily="2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- What do </a:t>
            </a:r>
            <a:r>
              <a:rPr lang="en-AU" sz="1800" b="0" i="1" u="sng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you</a:t>
            </a: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 want to do when you grow up? Share a bit about your aspirations after uni!</a:t>
            </a:r>
            <a:endParaRPr lang="en-AU" sz="1800" b="0" i="0" u="sng" strike="noStrike" dirty="0">
              <a:solidFill>
                <a:srgbClr val="000000"/>
              </a:solidFill>
              <a:effectLst/>
              <a:latin typeface="Libre Franklin Light" pitchFamily="2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AU" sz="1800" b="0" i="0" u="none" strike="noStrike" dirty="0">
                <a:solidFill>
                  <a:srgbClr val="000000"/>
                </a:solidFill>
                <a:effectLst/>
                <a:latin typeface="Libre Franklin Light" pitchFamily="2" charset="0"/>
              </a:rPr>
              <a:t>- Choose one image that speaks to your career journey now or into the future.</a:t>
            </a:r>
            <a:endParaRPr lang="en-AU" sz="1800" b="0" dirty="0">
              <a:effectLst/>
              <a:latin typeface="Libre Franklin Light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7A48E-A068-42C3-8F76-576C0AFE4C62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9626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800" b="1" dirty="0">
                <a:latin typeface="Libre Franklin Light" pitchFamily="2" charset="0"/>
              </a:rPr>
              <a:t>Don’t linger on this slide; the answer is on the next one!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7A48E-A068-42C3-8F76-576C0AFE4C62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0452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800" b="1" dirty="0">
                <a:latin typeface="Libre Franklin Light" pitchFamily="2" charset="0"/>
              </a:rPr>
              <a:t>Why am I here?</a:t>
            </a:r>
          </a:p>
          <a:p>
            <a:r>
              <a:rPr lang="en-AU" sz="1800" b="0" dirty="0">
                <a:latin typeface="Libre Franklin Light" pitchFamily="2" charset="0"/>
              </a:rPr>
              <a:t>- Explain your role in the classroom. You are there to:</a:t>
            </a:r>
          </a:p>
          <a:p>
            <a:r>
              <a:rPr lang="en-AU" sz="1800" b="0" dirty="0">
                <a:latin typeface="Libre Franklin Light" pitchFamily="2" charset="0"/>
              </a:rPr>
              <a:t>	- answer questions, about STEM and/or uni</a:t>
            </a:r>
          </a:p>
          <a:p>
            <a:r>
              <a:rPr lang="en-AU" sz="1800" b="0" dirty="0">
                <a:latin typeface="Libre Franklin Light" pitchFamily="2" charset="0"/>
              </a:rPr>
              <a:t>	- get to know the students (what are they interested in?)</a:t>
            </a:r>
          </a:p>
          <a:p>
            <a:r>
              <a:rPr lang="en-AU" sz="1800" b="0" dirty="0">
                <a:latin typeface="Libre Franklin Light" pitchFamily="2" charset="0"/>
              </a:rPr>
              <a:t>	- provide support (without giving them the answer!)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7A48E-A068-42C3-8F76-576C0AFE4C62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2214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EA650-663B-B811-1B85-13E530E9F3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411612"/>
            <a:ext cx="7315200" cy="2387600"/>
          </a:xfrm>
        </p:spPr>
        <p:txBody>
          <a:bodyPr anchor="b"/>
          <a:lstStyle>
            <a:lvl1pPr algn="l">
              <a:defRPr sz="4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F55D9-92D0-3748-64CE-17D78FEEE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891287"/>
            <a:ext cx="73152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CF4D0AC-9AE3-1941-6CFF-B7760A1BBB4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10600" y="1411611"/>
            <a:ext cx="2743200" cy="41354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19667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EA650-663B-B811-1B85-13E530E9F3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74289"/>
            <a:ext cx="9144000" cy="2387600"/>
          </a:xfrm>
        </p:spPr>
        <p:txBody>
          <a:bodyPr anchor="b"/>
          <a:lstStyle>
            <a:lvl1pPr algn="l">
              <a:defRPr sz="48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F55D9-92D0-3748-64CE-17D78FEEE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53964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1AFED2-20C1-CAF1-128B-0DE7532E7BF3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ln w="6350"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64325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07F1AA-0A27-4C86-2EFA-64AB917DC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F148-F5F1-458F-AFE5-5CBCC4F670A1}" type="datetime1">
              <a:rPr lang="en-AU" smtClean="0"/>
              <a:t>14/01/2025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675A27-EFE7-5D0B-9954-675254084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815E0-3B57-7537-A3BA-5E569C082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  <p:pic>
        <p:nvPicPr>
          <p:cNvPr id="5" name="Picture 4" descr="A close-up of a logo&#10;&#10;Description automatically generated">
            <a:extLst>
              <a:ext uri="{FF2B5EF4-FFF2-40B4-BE49-F238E27FC236}">
                <a16:creationId xmlns:a16="http://schemas.microsoft.com/office/drawing/2014/main" id="{8C5F9F01-8DEE-F38F-BB75-9DA5084EAE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886" y="6132650"/>
            <a:ext cx="1362343" cy="58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135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07F1AA-0A27-4C86-2EFA-64AB917DC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F148-F5F1-458F-AFE5-5CBCC4F670A1}" type="datetime1">
              <a:rPr lang="en-AU" smtClean="0"/>
              <a:t>14/01/2025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675A27-EFE7-5D0B-9954-675254084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815E0-3B57-7537-A3BA-5E569C082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246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B104A-56C1-8CBA-1D8A-CCCC8276B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B53A4-1F25-A5BC-136B-CFFA0A13F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60EBF8-BA84-12B2-F1FB-5A19ABFC7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42A47-6445-8D89-51A7-B5327E6EB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F782-4E88-4D0B-8820-9B080E5263C7}" type="datetime1">
              <a:rPr lang="en-AU" smtClean="0"/>
              <a:t>14/01/2025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D090EB-5EEF-DB26-73C9-EEA53841A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46B09C-7D75-8559-5508-56CA6CE6A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1A08422C-1058-9AF2-DBEB-E7E2741A0C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886" y="6132650"/>
            <a:ext cx="1362343" cy="58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102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B104A-56C1-8CBA-1D8A-CCCC8276B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B53A4-1F25-A5BC-136B-CFFA0A13F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60EBF8-BA84-12B2-F1FB-5A19ABFC7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42A47-6445-8D89-51A7-B5327E6EB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F782-4E88-4D0B-8820-9B080E5263C7}" type="datetime1">
              <a:rPr lang="en-AU" smtClean="0"/>
              <a:t>14/01/2025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D090EB-5EEF-DB26-73C9-EEA53841A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46B09C-7D75-8559-5508-56CA6CE6A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8122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A35D0-9601-2DC9-C734-1A2035C13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0CE3AB-7ABC-E890-1DD0-5FC4292435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93F351-BA92-51B2-EAC3-9D89A5D9D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14965-42AC-5B59-213C-28D93C66A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42F-B5F6-480B-AACF-6D8BFC9EEA82}" type="datetime1">
              <a:rPr lang="en-AU" smtClean="0"/>
              <a:t>14/01/2025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1A9CF-4EA9-BA54-2F04-94178C5B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CB6C23-5374-F831-AD20-D7E092C6C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0B84452A-AC33-FF38-9B23-D184791321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886" y="6132650"/>
            <a:ext cx="1362343" cy="58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532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A35D0-9601-2DC9-C734-1A2035C13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0CE3AB-7ABC-E890-1DD0-5FC4292435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93F351-BA92-51B2-EAC3-9D89A5D9D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14965-42AC-5B59-213C-28D93C66A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642F-B5F6-480B-AACF-6D8BFC9EEA82}" type="datetime1">
              <a:rPr lang="en-AU" smtClean="0"/>
              <a:t>14/01/2025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1A9CF-4EA9-BA54-2F04-94178C5B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CB6C23-5374-F831-AD20-D7E092C6C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2876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2CB9A4E-B02A-00E6-E3E9-B50FFA3E6B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886" y="6132650"/>
            <a:ext cx="1362343" cy="5888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72CA4C-2EF9-5270-B1BA-4DA34C9C6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3FB0A-4461-591D-DAF2-B4E7FBE66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510E3-D1CE-EE25-8B67-A75B731F8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14945-5373-4D9A-995A-7E78A3998BF6}" type="datetime1">
              <a:rPr lang="en-AU" smtClean="0"/>
              <a:t>14/01/2025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027C7-133D-D7C7-EBD2-EFEA6774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4E8-BB9D-F151-B81B-9E0540E0B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8565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2CA4C-2EF9-5270-B1BA-4DA34C9C6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3FB0A-4461-591D-DAF2-B4E7FBE66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510E3-D1CE-EE25-8B67-A75B731F8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14945-5373-4D9A-995A-7E78A3998BF6}" type="datetime1">
              <a:rPr lang="en-AU" smtClean="0"/>
              <a:t>14/01/2025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027C7-133D-D7C7-EBD2-EFEA6774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4E8-BB9D-F151-B81B-9E0540E0B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881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74419-B48B-5313-5CB6-81CAC6BA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F21AD-8D09-755D-CC21-031BCF447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165CEA-3C46-D195-5B4A-5B12E14F1F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9AB2A-DE0A-A567-4B36-A3AD400B0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96F5C-0C02-469D-A82D-E28EAB564EFA}" type="datetime1">
              <a:rPr lang="en-AU" smtClean="0"/>
              <a:t>14/01/2025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A744F6-D44E-A942-B133-E9FF6CC98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242B5-DF0A-96F4-9657-3DBB3C81F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B86721C2-14D0-DB20-247E-2C8CDA86D3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886" y="6132650"/>
            <a:ext cx="1362343" cy="58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592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74419-B48B-5313-5CB6-81CAC6BA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F21AD-8D09-755D-CC21-031BCF447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165CEA-3C46-D195-5B4A-5B12E14F1F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9AB2A-DE0A-A567-4B36-A3AD400B0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96F5C-0C02-469D-A82D-E28EAB564EFA}" type="datetime1">
              <a:rPr lang="en-AU" smtClean="0"/>
              <a:t>14/01/2025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A744F6-D44E-A942-B133-E9FF6CC98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242B5-DF0A-96F4-9657-3DBB3C81F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64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AEF8B-9CA0-F2BE-CFA1-E292080F3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AB97BA-46FB-51F8-3482-7C8E97925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394E0D-A63F-F411-C30E-D71BECB476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E1986C-AD29-663D-F2B5-EB9AD93773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68C055-E675-0D65-4387-ABE9CB26A9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4352BC-745B-7F86-5C5A-F76144695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C54A-472E-48AE-B454-27444957FED9}" type="datetime1">
              <a:rPr lang="en-AU" smtClean="0"/>
              <a:t>14/01/2025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77C2BC-83A9-991A-60BE-17FD5FF4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15CC4A-29B5-5D51-95A9-7E3A22FFD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  <p:pic>
        <p:nvPicPr>
          <p:cNvPr id="10" name="Picture 9" descr="A close-up of a logo&#10;&#10;Description automatically generated">
            <a:extLst>
              <a:ext uri="{FF2B5EF4-FFF2-40B4-BE49-F238E27FC236}">
                <a16:creationId xmlns:a16="http://schemas.microsoft.com/office/drawing/2014/main" id="{BE5ED2DD-0FD0-CF64-B68A-4CF6F5D84A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886" y="6132650"/>
            <a:ext cx="1362343" cy="58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3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AEF8B-9CA0-F2BE-CFA1-E292080F3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AB97BA-46FB-51F8-3482-7C8E97925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394E0D-A63F-F411-C30E-D71BECB476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E1986C-AD29-663D-F2B5-EB9AD93773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68C055-E675-0D65-4387-ABE9CB26A9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4352BC-745B-7F86-5C5A-F76144695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6C54A-472E-48AE-B454-27444957FED9}" type="datetime1">
              <a:rPr lang="en-AU" smtClean="0"/>
              <a:t>14/01/2025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77C2BC-83A9-991A-60BE-17FD5FF4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15CC4A-29B5-5D51-95A9-7E3A22FFD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9026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FD738-0DE2-BD72-A61A-5D3BBC96A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F531A1-971A-FFDC-8959-539C21F45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A2A2-DD4E-4F2B-86D9-40BD1B3DE037}" type="datetime1">
              <a:rPr lang="en-AU" smtClean="0"/>
              <a:t>14/01/2025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AC87FC-68A2-91D5-79CF-5895B5F29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2C5E71-A4B3-6C5B-6A2B-9E55659B7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CB2BDACF-3074-5182-1C34-1CA5D7F72B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886" y="6132650"/>
            <a:ext cx="1362343" cy="58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65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FD738-0DE2-BD72-A61A-5D3BBC96A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F531A1-971A-FFDC-8959-539C21F45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A2A2-DD4E-4F2B-86D9-40BD1B3DE037}" type="datetime1">
              <a:rPr lang="en-AU" smtClean="0"/>
              <a:t>14/01/2025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AC87FC-68A2-91D5-79CF-5895B5F29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2C5E71-A4B3-6C5B-6A2B-9E55659B7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9868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D29035-6E47-C018-6B5E-4CF9D2C1F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DCDDC-679C-731A-55C1-FFC0E0797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6C462-79C5-E19B-38D9-0901A29232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86B5B-A55A-484D-9702-69ABDE53EEF7}" type="datetime1">
              <a:rPr lang="en-AU" smtClean="0"/>
              <a:t>14/01/2025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4B7DE-C001-21E3-BBB8-979E02828A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  <a:latin typeface="Libre Franklin Light" pitchFamily="2" charset="0"/>
              </a:defRPr>
            </a:lvl1pPr>
          </a:lstStyle>
          <a:p>
            <a:r>
              <a:rPr lang="en-AU" dirty="0"/>
              <a:t>in2science.org.au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FE6BB-68D0-128F-E457-C7389380B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  <a:latin typeface="Jost" pitchFamily="2" charset="0"/>
                <a:ea typeface="Jost" pitchFamily="2" charset="0"/>
              </a:defRPr>
            </a:lvl1pPr>
          </a:lstStyle>
          <a:p>
            <a:fld id="{413BF6B3-07D2-4C13-8DE1-3F33EAAC2347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CD7E97-66C7-C07D-CE5C-68168BADCDE8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136525"/>
          </a:xfrm>
          <a:prstGeom prst="rect">
            <a:avLst/>
          </a:prstGeom>
          <a:ln w="6350"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164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2" r:id="rId4"/>
    <p:sldLayoutId id="2147483662" r:id="rId5"/>
    <p:sldLayoutId id="2147483653" r:id="rId6"/>
    <p:sldLayoutId id="2147483663" r:id="rId7"/>
    <p:sldLayoutId id="2147483654" r:id="rId8"/>
    <p:sldLayoutId id="2147483664" r:id="rId9"/>
    <p:sldLayoutId id="2147483660" r:id="rId10"/>
    <p:sldLayoutId id="2147483655" r:id="rId11"/>
    <p:sldLayoutId id="2147483665" r:id="rId12"/>
    <p:sldLayoutId id="2147483656" r:id="rId13"/>
    <p:sldLayoutId id="2147483666" r:id="rId14"/>
    <p:sldLayoutId id="2147483657" r:id="rId15"/>
    <p:sldLayoutId id="2147483667" r:id="rId1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4195"/>
          </a:solidFill>
          <a:latin typeface="Jost" pitchFamily="2" charset="0"/>
          <a:ea typeface="Jost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Libre Franklin Light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Libre Franklin Ligh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ibre Franklin Ligh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ibre Franklin Ligh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ibre Franklin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flaticon.com/free-icon/work-in-progress_10295925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urveymonkey.com/r/student-pre-placement-survey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urveymonkey.com/r/student-pre-placement-surve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7ABDB-1650-1225-4211-51FE65A9B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679772"/>
            <a:ext cx="7315200" cy="2387600"/>
          </a:xfrm>
        </p:spPr>
        <p:txBody>
          <a:bodyPr>
            <a:normAutofit/>
          </a:bodyPr>
          <a:lstStyle/>
          <a:p>
            <a:r>
              <a:rPr lang="en-AU" dirty="0"/>
              <a:t>Mentor Introduction PowerPoint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9EA05-1C50-DF45-5E75-49A33B21A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429000"/>
            <a:ext cx="7315200" cy="2387600"/>
          </a:xfrm>
        </p:spPr>
        <p:txBody>
          <a:bodyPr>
            <a:noAutofit/>
          </a:bodyPr>
          <a:lstStyle/>
          <a:p>
            <a:pPr rtl="0">
              <a:spcBef>
                <a:spcPts val="600"/>
              </a:spcBef>
            </a:pPr>
            <a:r>
              <a:rPr lang="en-AU" sz="1600" b="1" i="0" u="none" strike="noStrike" dirty="0">
                <a:solidFill>
                  <a:srgbClr val="FFFFFF"/>
                </a:solidFill>
                <a:effectLst/>
              </a:rPr>
              <a:t>Download a copy of this template to work from</a:t>
            </a:r>
            <a:endParaRPr lang="en-AU" sz="1600" dirty="0"/>
          </a:p>
          <a:p>
            <a:pPr marL="285750" indent="-285750" rtl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600" b="0" i="0" u="none" strike="noStrike" dirty="0">
                <a:solidFill>
                  <a:srgbClr val="FFFFFF"/>
                </a:solidFill>
                <a:effectLst/>
              </a:rPr>
              <a:t>Choose an image or images for your slides, matching the sections of your </a:t>
            </a:r>
            <a:r>
              <a:rPr lang="en-AU" sz="1600" b="0" i="1" u="none" strike="noStrike" dirty="0">
                <a:solidFill>
                  <a:srgbClr val="FFFFFF"/>
                </a:solidFill>
                <a:effectLst/>
              </a:rPr>
              <a:t>Mentor Introduction Template </a:t>
            </a:r>
            <a:r>
              <a:rPr lang="en-AU" sz="1600" b="0" i="0" u="none" strike="noStrike" dirty="0">
                <a:solidFill>
                  <a:srgbClr val="FFFFFF"/>
                </a:solidFill>
                <a:effectLst/>
              </a:rPr>
              <a:t>(see </a:t>
            </a:r>
            <a:r>
              <a:rPr lang="en-AU" sz="1600" dirty="0">
                <a:solidFill>
                  <a:srgbClr val="FFFFFF"/>
                </a:solidFill>
              </a:rPr>
              <a:t>instruction </a:t>
            </a:r>
            <a:r>
              <a:rPr lang="en-AU" sz="1600" b="0" i="0" u="none" strike="noStrike" dirty="0">
                <a:solidFill>
                  <a:srgbClr val="FFFFFF"/>
                </a:solidFill>
                <a:effectLst/>
              </a:rPr>
              <a:t>notes on each slide, click here to download)</a:t>
            </a:r>
            <a:endParaRPr lang="en-AU" sz="1600" dirty="0"/>
          </a:p>
          <a:p>
            <a:pPr marL="285750" indent="-285750" rtl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600" b="0" i="0" u="none" strike="noStrike" dirty="0">
                <a:solidFill>
                  <a:srgbClr val="FFFFFF"/>
                </a:solidFill>
                <a:effectLst/>
              </a:rPr>
              <a:t>Feel free to edit as you please! </a:t>
            </a:r>
            <a:r>
              <a:rPr lang="en-AU" sz="1600" b="1" i="0" u="none" strike="noStrike" dirty="0">
                <a:solidFill>
                  <a:srgbClr val="FFFFFF"/>
                </a:solidFill>
                <a:effectLst/>
              </a:rPr>
              <a:t>However, please keep the slide with the survey link unchanged</a:t>
            </a:r>
            <a:endParaRPr lang="en-AU" sz="1600" dirty="0"/>
          </a:p>
          <a:p>
            <a:pPr marL="285750" indent="-285750" rtl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600" b="0" i="0" u="none" strike="noStrike" dirty="0">
                <a:solidFill>
                  <a:srgbClr val="FFFFFF"/>
                </a:solidFill>
                <a:effectLst/>
              </a:rPr>
              <a:t>Keep text to a minimum</a:t>
            </a:r>
            <a:endParaRPr lang="en-AU" sz="1600" dirty="0">
              <a:solidFill>
                <a:srgbClr val="FFFFFF"/>
              </a:solidFill>
            </a:endParaRPr>
          </a:p>
          <a:p>
            <a:pPr marL="285750" indent="-285750" rtl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600" b="1" i="1" u="sng" strike="noStrike" dirty="0">
                <a:solidFill>
                  <a:srgbClr val="FFFFFF"/>
                </a:solidFill>
                <a:effectLst/>
              </a:rPr>
              <a:t>Don’t forget to delete this slide in your final version!</a:t>
            </a:r>
            <a:endParaRPr lang="en-AU" sz="1600" b="1" u="sng" dirty="0">
              <a:effectLst/>
            </a:endParaRPr>
          </a:p>
        </p:txBody>
      </p:sp>
      <p:pic>
        <p:nvPicPr>
          <p:cNvPr id="6" name="Picture Placeholder 5" descr="A yellow sign with black text&#10;&#10;Description automatically generated">
            <a:extLst>
              <a:ext uri="{FF2B5EF4-FFF2-40B4-BE49-F238E27FC236}">
                <a16:creationId xmlns:a16="http://schemas.microsoft.com/office/drawing/2014/main" id="{068068DB-78D2-7D8C-3118-92B68EEF3AC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50" t="-23874" b="-27560"/>
          <a:stretch/>
        </p:blipFill>
        <p:spPr>
          <a:xfrm>
            <a:off x="8610600" y="1411611"/>
            <a:ext cx="2743200" cy="4135437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2F38A7A-BA2F-16F5-A715-D96C477408A1}"/>
              </a:ext>
            </a:extLst>
          </p:cNvPr>
          <p:cNvSpPr txBox="1"/>
          <p:nvPr/>
        </p:nvSpPr>
        <p:spPr>
          <a:xfrm>
            <a:off x="9497031" y="6642556"/>
            <a:ext cx="26949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800" dirty="0">
                <a:solidFill>
                  <a:schemeClr val="bg1"/>
                </a:solidFill>
                <a:latin typeface="Libre Franklin Light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Under construction icon</a:t>
            </a:r>
            <a:r>
              <a:rPr lang="en-AU" sz="800" dirty="0">
                <a:solidFill>
                  <a:schemeClr val="bg1"/>
                </a:solidFill>
                <a:latin typeface="Libre Franklin Light" pitchFamily="2" charset="0"/>
              </a:rPr>
              <a:t> created by </a:t>
            </a:r>
            <a:r>
              <a:rPr lang="en-AU" sz="800" dirty="0" err="1">
                <a:solidFill>
                  <a:schemeClr val="bg1"/>
                </a:solidFill>
                <a:latin typeface="Libre Franklin Light" pitchFamily="2" charset="0"/>
              </a:rPr>
              <a:t>Freepik</a:t>
            </a:r>
            <a:r>
              <a:rPr lang="en-AU" sz="800" dirty="0">
                <a:solidFill>
                  <a:schemeClr val="bg1"/>
                </a:solidFill>
                <a:latin typeface="Libre Franklin Light" pitchFamily="2" charset="0"/>
              </a:rPr>
              <a:t> - </a:t>
            </a:r>
            <a:r>
              <a:rPr lang="en-AU" sz="800" dirty="0" err="1">
                <a:solidFill>
                  <a:schemeClr val="bg1"/>
                </a:solidFill>
                <a:latin typeface="Libre Franklin Light" pitchFamily="2" charset="0"/>
              </a:rPr>
              <a:t>Flaticon</a:t>
            </a:r>
            <a:endParaRPr lang="en-AU" sz="800" dirty="0">
              <a:solidFill>
                <a:schemeClr val="bg1"/>
              </a:solidFill>
              <a:latin typeface="Libre Franklin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01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A59F4-D05D-B010-D576-138B0E92F1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3731" y="612395"/>
            <a:ext cx="10435905" cy="1085801"/>
          </a:xfrm>
        </p:spPr>
        <p:txBody>
          <a:bodyPr>
            <a:normAutofit/>
          </a:bodyPr>
          <a:lstStyle/>
          <a:p>
            <a:pPr algn="ctr"/>
            <a:r>
              <a:rPr lang="en-AU" sz="6000" dirty="0"/>
              <a:t>Thank you!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D5B048-6BB8-1221-227F-71F74036C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3731" y="1790271"/>
            <a:ext cx="10435905" cy="4719586"/>
          </a:xfrm>
          <a:solidFill>
            <a:srgbClr val="504195"/>
          </a:solidFill>
        </p:spPr>
        <p:txBody>
          <a:bodyPr>
            <a:normAutofit lnSpcReduction="10000"/>
          </a:bodyPr>
          <a:lstStyle/>
          <a:p>
            <a:pPr algn="ctr"/>
            <a:r>
              <a:rPr lang="en-AU" sz="2400" dirty="0"/>
              <a:t>It would be a HUGE help if you could please fill out our quick survey!</a:t>
            </a:r>
          </a:p>
          <a:p>
            <a:pPr algn="ctr"/>
            <a:r>
              <a:rPr lang="en-AU" sz="2400" dirty="0"/>
              <a:t>Your responses help us to help you 🙂</a:t>
            </a:r>
          </a:p>
          <a:p>
            <a:pPr algn="ctr"/>
            <a:endParaRPr lang="en-AU" sz="2400" dirty="0"/>
          </a:p>
          <a:p>
            <a:pPr algn="ctr"/>
            <a:endParaRPr lang="en-AU" sz="2400" dirty="0"/>
          </a:p>
          <a:p>
            <a:pPr algn="ctr"/>
            <a:endParaRPr lang="en-AU" sz="2400" dirty="0"/>
          </a:p>
          <a:p>
            <a:pPr algn="ctr"/>
            <a:endParaRPr lang="en-AU" sz="2400" dirty="0"/>
          </a:p>
          <a:p>
            <a:pPr algn="ctr"/>
            <a:endParaRPr lang="en-AU" sz="2400" dirty="0"/>
          </a:p>
          <a:p>
            <a:pPr algn="ctr"/>
            <a:endParaRPr lang="en-AU" sz="2400" dirty="0"/>
          </a:p>
          <a:p>
            <a:pPr algn="ctr"/>
            <a:r>
              <a:rPr lang="en-AU" sz="2800" b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https://surveymonkey.com/r/student-pre-placement-survey</a:t>
            </a:r>
            <a:endParaRPr lang="en-AU" sz="28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133588-0D41-471D-96AF-989A1D288A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058" y="2959439"/>
            <a:ext cx="238125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679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61BFC-13DF-4B94-699F-ABFE4FF26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94569"/>
            <a:ext cx="9144000" cy="1099553"/>
          </a:xfrm>
        </p:spPr>
        <p:txBody>
          <a:bodyPr/>
          <a:lstStyle/>
          <a:p>
            <a:r>
              <a:rPr lang="en-AU" dirty="0"/>
              <a:t>Acknowledgement of Country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A3B573-DDD3-F223-1A1F-C4179A7798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10986"/>
            <a:ext cx="9144000" cy="3050111"/>
          </a:xfrm>
        </p:spPr>
        <p:txBody>
          <a:bodyPr>
            <a:normAutofit/>
          </a:bodyPr>
          <a:lstStyle/>
          <a:p>
            <a:r>
              <a:rPr lang="en-US" sz="2000" dirty="0"/>
              <a:t>I begin by acknowledging the Traditional Custodians of the land on which we meet today, and pay my respects to their Elders past and present. I extend that respect to Aboriginal and Torres Strait Islander peoples here today.</a:t>
            </a:r>
          </a:p>
          <a:p>
            <a:endParaRPr lang="en-US" sz="2000" dirty="0"/>
          </a:p>
          <a:p>
            <a:r>
              <a:rPr lang="en-AU" sz="2000" dirty="0"/>
              <a:t>In2science celebrates and acknowledges First Nation people as our first scientists.</a:t>
            </a:r>
          </a:p>
        </p:txBody>
      </p:sp>
      <p:pic>
        <p:nvPicPr>
          <p:cNvPr id="5" name="Picture 4" descr="A collage of different colors of flags&#10;&#10;Description automatically generated">
            <a:extLst>
              <a:ext uri="{FF2B5EF4-FFF2-40B4-BE49-F238E27FC236}">
                <a16:creationId xmlns:a16="http://schemas.microsoft.com/office/drawing/2014/main" id="{9C927A96-EB98-C543-378A-C4254EB14A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738" y="4642884"/>
            <a:ext cx="5036524" cy="1680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179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A59F4-D05D-B010-D576-138B0E92F1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3731" y="612395"/>
            <a:ext cx="10435905" cy="1085801"/>
          </a:xfrm>
        </p:spPr>
        <p:txBody>
          <a:bodyPr>
            <a:normAutofit/>
          </a:bodyPr>
          <a:lstStyle/>
          <a:p>
            <a:pPr algn="ctr"/>
            <a:r>
              <a:rPr lang="en-AU" sz="6000" dirty="0"/>
              <a:t>In2science Student Survey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D5B048-6BB8-1221-227F-71F74036C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3731" y="1790271"/>
            <a:ext cx="10435905" cy="4719586"/>
          </a:xfrm>
        </p:spPr>
        <p:txBody>
          <a:bodyPr>
            <a:normAutofit lnSpcReduction="10000"/>
          </a:bodyPr>
          <a:lstStyle/>
          <a:p>
            <a:pPr algn="ctr"/>
            <a:r>
              <a:rPr lang="en-AU" sz="2400" dirty="0"/>
              <a:t>It would be a HUGE help if you could please fill out our quick survey!</a:t>
            </a:r>
          </a:p>
          <a:p>
            <a:pPr algn="ctr"/>
            <a:r>
              <a:rPr lang="en-AU" sz="2400" dirty="0"/>
              <a:t>Your responses help us to help you 🙂</a:t>
            </a:r>
          </a:p>
          <a:p>
            <a:pPr algn="ctr"/>
            <a:endParaRPr lang="en-AU" sz="2400" dirty="0"/>
          </a:p>
          <a:p>
            <a:pPr algn="ctr"/>
            <a:endParaRPr lang="en-AU" sz="2400" dirty="0"/>
          </a:p>
          <a:p>
            <a:pPr algn="ctr"/>
            <a:endParaRPr lang="en-AU" sz="2400" dirty="0"/>
          </a:p>
          <a:p>
            <a:pPr algn="ctr"/>
            <a:endParaRPr lang="en-AU" sz="2400" dirty="0"/>
          </a:p>
          <a:p>
            <a:pPr algn="ctr"/>
            <a:endParaRPr lang="en-AU" sz="2400" dirty="0"/>
          </a:p>
          <a:p>
            <a:pPr algn="ctr"/>
            <a:endParaRPr lang="en-AU" sz="2400" dirty="0"/>
          </a:p>
          <a:p>
            <a:pPr algn="ctr"/>
            <a:r>
              <a:rPr lang="en-AU" sz="2800" b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https://surveymonkey.com/r/student-pre-placement-survey</a:t>
            </a:r>
            <a:endParaRPr lang="en-AU" sz="28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133588-0D41-471D-96AF-989A1D288A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058" y="2959439"/>
            <a:ext cx="238125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530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D4798-8141-7100-C5A8-DFEA35378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Can you guess what I do?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4AEE870-027B-9305-2284-1C47D36F7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B2EAE5-7277-82C1-02C7-C3ABBAAB6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C56C57-5D80-FDCA-779F-3EF6BEED2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4745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F62C6-8FDD-83F4-9DBD-3F5125F19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My STEM Story: University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AB1BB-90C0-9209-BBCE-5798FCE9A5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74FCB-2534-AA3C-E4AC-C5A7351471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882A0-44CA-123E-0353-BC5C68081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F7B4D-77F7-99AB-93DC-5032D71A5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2746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27561-9859-A062-64B9-373C5774E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My STEM Story: Getting Started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0DE6C5-D3AE-A9FE-9EF2-F6E1D88270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FAE0FD9-E811-AA43-F9D5-19B7F9A82C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51797B-F08B-68ED-8A37-6C06DABD5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26D831-DC73-1661-32E9-F5A3A667D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28151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27561-9859-A062-64B9-373C5774E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My STEM Story: Looking Ahead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703AE-8EB1-6180-14E6-82A577664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51797B-F08B-68ED-8A37-6C06DABD5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in2science.org.au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26D831-DC73-1661-32E9-F5A3A667D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F6B3-07D2-4C13-8DE1-3F33EAAC2347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0443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FD424-5BD3-72BE-F043-99DD3417A0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7200" dirty="0"/>
              <a:t>Why am I here?</a:t>
            </a:r>
          </a:p>
        </p:txBody>
      </p:sp>
    </p:spTree>
    <p:extLst>
      <p:ext uri="{BB962C8B-B14F-4D97-AF65-F5344CB8AC3E}">
        <p14:creationId xmlns:p14="http://schemas.microsoft.com/office/powerpoint/2010/main" val="1417959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FD424-5BD3-72BE-F043-99DD3417A0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7200" dirty="0"/>
              <a:t>Why am I here?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1A800B-70A9-E638-FFA1-4787CFDCCB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2400" dirty="0"/>
              <a:t>To help </a:t>
            </a:r>
            <a:r>
              <a:rPr lang="en-AU" sz="2400" b="1" u="sng" dirty="0"/>
              <a:t>YOU</a:t>
            </a:r>
            <a:r>
              <a:rPr lang="en-AU" sz="2400" dirty="0"/>
              <a:t> on your STEM journey!</a:t>
            </a:r>
          </a:p>
        </p:txBody>
      </p:sp>
    </p:spTree>
    <p:extLst>
      <p:ext uri="{BB962C8B-B14F-4D97-AF65-F5344CB8AC3E}">
        <p14:creationId xmlns:p14="http://schemas.microsoft.com/office/powerpoint/2010/main" val="3608036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2science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4195"/>
      </a:accent1>
      <a:accent2>
        <a:srgbClr val="FF9900"/>
      </a:accent2>
      <a:accent3>
        <a:srgbClr val="B00033"/>
      </a:accent3>
      <a:accent4>
        <a:srgbClr val="A0BF38"/>
      </a:accent4>
      <a:accent5>
        <a:srgbClr val="009AB2"/>
      </a:accent5>
      <a:accent6>
        <a:srgbClr val="CF99C1"/>
      </a:accent6>
      <a:hlink>
        <a:srgbClr val="0563C1"/>
      </a:hlink>
      <a:folHlink>
        <a:srgbClr val="954F72"/>
      </a:folHlink>
    </a:clrScheme>
    <a:fontScheme name="In2science Typography">
      <a:majorFont>
        <a:latin typeface="Jost"/>
        <a:ea typeface=""/>
        <a:cs typeface=""/>
      </a:majorFont>
      <a:minorFont>
        <a:latin typeface="Libre Franklin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2science Mentor Presentation.pptx" id="{27118477-2D2E-4519-9A92-F54B375A0173}" vid="{6CBDF3DD-85D2-4DB7-9DF4-33838897A0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1A0288E79CD4DBC14FE883BD731B5" ma:contentTypeVersion="0" ma:contentTypeDescription="Create a new document." ma:contentTypeScope="" ma:versionID="92cb2a1ac84bfb6db82f38149b49005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5bdcf26f133259999730471111e8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B5312A-3F60-403E-BA16-CA837180BC1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223E081-35B4-4F7B-A767-ECFFF318DF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978349E-4D70-434C-B6F4-470B9017DE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In2science Mentor Presentation</Template>
  <TotalTime>214</TotalTime>
  <Words>718</Words>
  <Application>Microsoft Office PowerPoint</Application>
  <PresentationFormat>Widescreen</PresentationFormat>
  <Paragraphs>83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Jost</vt:lpstr>
      <vt:lpstr>Libre Franklin Light</vt:lpstr>
      <vt:lpstr>Calibri</vt:lpstr>
      <vt:lpstr>Office Theme</vt:lpstr>
      <vt:lpstr>Mentor Introduction PowerPoint Template</vt:lpstr>
      <vt:lpstr>Acknowledgement of Country</vt:lpstr>
      <vt:lpstr>In2science Student Survey</vt:lpstr>
      <vt:lpstr>Can you guess what I do?</vt:lpstr>
      <vt:lpstr>My STEM Story: University</vt:lpstr>
      <vt:lpstr>My STEM Story: Getting Started</vt:lpstr>
      <vt:lpstr>My STEM Story: Looking Ahead</vt:lpstr>
      <vt:lpstr>Why am I here?</vt:lpstr>
      <vt:lpstr>Why am I here?</vt:lpstr>
      <vt:lpstr>Thank you!</vt:lpstr>
    </vt:vector>
  </TitlesOfParts>
  <Company>Swinburne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 Introduction PowerPoint Template</dc:title>
  <dc:creator>Zach Wingrave</dc:creator>
  <cp:lastModifiedBy>Nicky Butler</cp:lastModifiedBy>
  <cp:revision>2</cp:revision>
  <dcterms:created xsi:type="dcterms:W3CDTF">2024-01-08T22:39:59Z</dcterms:created>
  <dcterms:modified xsi:type="dcterms:W3CDTF">2025-01-14T00:48:14Z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0x01010071B1A0288E79CD4DBC14FE883BD731B5</vt:lpwstr>
  </property>
</Properties>
</file>